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304" r:id="rId3"/>
    <p:sldId id="305" r:id="rId4"/>
    <p:sldId id="306" r:id="rId5"/>
    <p:sldId id="307" r:id="rId6"/>
    <p:sldId id="308" r:id="rId7"/>
    <p:sldId id="309" r:id="rId8"/>
  </p:sldIdLst>
  <p:sldSz cx="12192000" cy="6858000"/>
  <p:notesSz cx="7104063" cy="10234613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39">
          <p15:clr>
            <a:srgbClr val="A4A3A4"/>
          </p15:clr>
        </p15:guide>
        <p15:guide id="2" pos="29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/>
    <p:restoredTop sz="94660"/>
  </p:normalViewPr>
  <p:slideViewPr>
    <p:cSldViewPr snapToGrid="0" showGuides="1">
      <p:cViewPr varScale="1">
        <p:scale>
          <a:sx n="87" d="100"/>
          <a:sy n="87" d="100"/>
        </p:scale>
        <p:origin x="480" y="106"/>
      </p:cViewPr>
      <p:guideLst>
        <p:guide orient="horz" pos="2139"/>
        <p:guide pos="29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2A48B96-639E-45A3-A0BA-2464DFDB1FA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2019/12/12</a:t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A6837353-30EB-4A48-80EB-173D804AEF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pPr fontAlgn="auto"/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3698200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-25082" y="383589"/>
            <a:ext cx="678815" cy="704906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" name="Oval 58"/>
          <p:cNvSpPr/>
          <p:nvPr userDrawn="1"/>
        </p:nvSpPr>
        <p:spPr>
          <a:xfrm>
            <a:off x="-571817" y="-238125"/>
            <a:ext cx="1083945" cy="1084031"/>
          </a:xfrm>
          <a:prstGeom prst="ellips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Image Lay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545431" y="1498600"/>
            <a:ext cx="2666200" cy="45332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en-US" strike="noStrike" noProof="1"/>
              <a:t>Image Holder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3355717" y="1498600"/>
            <a:ext cx="2666200" cy="45332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en-US" strike="noStrike" noProof="1"/>
              <a:t>Image Holder</a:t>
            </a:r>
          </a:p>
        </p:txBody>
      </p:sp>
      <p:sp>
        <p:nvSpPr>
          <p:cNvPr id="89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6166004" y="1498600"/>
            <a:ext cx="2666200" cy="45332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en-US" strike="noStrike" noProof="1"/>
              <a:t>Image Holder</a:t>
            </a:r>
          </a:p>
        </p:txBody>
      </p:sp>
      <p:sp>
        <p:nvSpPr>
          <p:cNvPr id="94" name="Picture Placeholder 7"/>
          <p:cNvSpPr>
            <a:spLocks noGrp="1"/>
          </p:cNvSpPr>
          <p:nvPr>
            <p:ph type="pic" sz="quarter" idx="38" hasCustomPrompt="1"/>
          </p:nvPr>
        </p:nvSpPr>
        <p:spPr>
          <a:xfrm>
            <a:off x="8976289" y="1498600"/>
            <a:ext cx="2666200" cy="45332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en-US" strike="noStrike" noProof="1"/>
              <a:t>Image Holder</a:t>
            </a:r>
          </a:p>
        </p:txBody>
      </p:sp>
      <p:sp>
        <p:nvSpPr>
          <p:cNvPr id="7" name="椭圆 6"/>
          <p:cNvSpPr/>
          <p:nvPr userDrawn="1"/>
        </p:nvSpPr>
        <p:spPr>
          <a:xfrm>
            <a:off x="-25082" y="383589"/>
            <a:ext cx="678815" cy="704906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" name="Oval 58"/>
          <p:cNvSpPr/>
          <p:nvPr userDrawn="1"/>
        </p:nvSpPr>
        <p:spPr>
          <a:xfrm>
            <a:off x="-571817" y="-238125"/>
            <a:ext cx="1083945" cy="1084031"/>
          </a:xfrm>
          <a:prstGeom prst="ellips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/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8699373" y="5147305"/>
            <a:ext cx="2004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altLang="en-US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蓝 鑫</a:t>
            </a:r>
            <a:endParaRPr lang="en-US" altLang="zh-CN" sz="2000" noProof="1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</a:endParaRPr>
          </a:p>
          <a:p>
            <a:pPr algn="ctr" fontAlgn="auto"/>
            <a:r>
              <a:rPr lang="en-US" altLang="zh-CN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2019</a:t>
            </a:r>
            <a:r>
              <a:rPr lang="zh-CN" altLang="en-US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年</a:t>
            </a:r>
            <a:r>
              <a:rPr lang="en-US" altLang="zh-CN" sz="2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12</a:t>
            </a:r>
            <a:r>
              <a:rPr lang="zh-CN" altLang="en-US" sz="2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月</a:t>
            </a:r>
            <a:r>
              <a:rPr lang="en-US" altLang="zh-CN" sz="2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12</a:t>
            </a:r>
            <a:r>
              <a:rPr lang="zh-CN" altLang="en-US" sz="20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itchFamily="2" charset="-122"/>
              </a:rPr>
              <a:t>日</a:t>
            </a:r>
            <a:endParaRPr lang="zh-CN" altLang="en-US" sz="2000" noProof="1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</a:endParaRPr>
          </a:p>
          <a:p>
            <a:pPr fontAlgn="auto"/>
            <a:endParaRPr lang="zh-CN" altLang="en-US" sz="2000" noProof="1">
              <a:solidFill>
                <a:schemeClr val="tx1">
                  <a:lumMod val="75000"/>
                  <a:lumOff val="25000"/>
                </a:schemeClr>
              </a:solidFill>
              <a:latin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70636" y="2426894"/>
            <a:ext cx="39453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 会 报 告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64235" y="360680"/>
            <a:ext cx="11616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ACFNet</a:t>
            </a:r>
            <a:endParaRPr 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37693" y="268347"/>
            <a:ext cx="869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Zhang, F., et al. (2019).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ACFNet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Attentional Class Feature Network for Semantic Segmentation. </a:t>
            </a:r>
            <a:r>
              <a:rPr lang="en-US" altLang="zh-CN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ICCV 2019</a:t>
            </a:r>
            <a:r>
              <a:rPr lang="en-US" altLang="zh-CN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zh-CN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36E661-E9C5-454B-A89F-FA9EECA3BB6E}"/>
              </a:ext>
            </a:extLst>
          </p:cNvPr>
          <p:cNvSpPr txBox="1"/>
          <p:nvPr/>
        </p:nvSpPr>
        <p:spPr>
          <a:xfrm>
            <a:off x="1452408" y="1037891"/>
            <a:ext cx="92829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/>
              <a:t>语义分割提升性能的方法之一是利用丰富的上下文信息。</a:t>
            </a:r>
            <a:endParaRPr lang="en-US" altLang="zh-CN" sz="2000" dirty="0" smtClean="0"/>
          </a:p>
          <a:p>
            <a:pPr>
              <a:lnSpc>
                <a:spcPct val="125000"/>
              </a:lnSpc>
            </a:pPr>
            <a:endParaRPr lang="en-US" altLang="zh-CN" sz="2000" dirty="0"/>
          </a:p>
          <a:p>
            <a:pPr>
              <a:lnSpc>
                <a:spcPct val="125000"/>
              </a:lnSpc>
            </a:pPr>
            <a:r>
              <a:rPr lang="zh-CN" altLang="en-US" sz="2000" dirty="0" smtClean="0"/>
              <a:t>本文认为，利用 </a:t>
            </a:r>
            <a:r>
              <a:rPr lang="en-US" altLang="zh-CN" sz="2000" dirty="0" smtClean="0"/>
              <a:t>class-level context </a:t>
            </a:r>
            <a:r>
              <a:rPr lang="zh-CN" altLang="en-US" sz="2000" dirty="0" smtClean="0"/>
              <a:t>也很重要。提出 </a:t>
            </a:r>
            <a:r>
              <a:rPr lang="en-US" altLang="zh-CN" sz="2000" dirty="0" smtClean="0"/>
              <a:t>class center </a:t>
            </a:r>
            <a:r>
              <a:rPr lang="zh-CN" altLang="en-US" sz="2000" dirty="0" smtClean="0"/>
              <a:t>来描述图像中</a:t>
            </a:r>
            <a:r>
              <a:rPr lang="zh-CN" altLang="en-US" sz="2000" dirty="0"/>
              <a:t>每个</a:t>
            </a:r>
            <a:r>
              <a:rPr lang="zh-CN" altLang="en-US" sz="2000" dirty="0" smtClean="0"/>
              <a:t>类别的所有表征。直接使用粗分割图来作为注意力图。</a:t>
            </a: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3" y="3374895"/>
            <a:ext cx="7429639" cy="25753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296" y="2946208"/>
            <a:ext cx="3560152" cy="343273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64235" y="360680"/>
            <a:ext cx="11616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ACFNet</a:t>
            </a:r>
            <a:endParaRPr 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37693" y="268347"/>
            <a:ext cx="869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Zhang, F., et al. (2019).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ACFNet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Attentional Class Feature Network for Semantic Segmentation. </a:t>
            </a:r>
            <a:r>
              <a:rPr lang="en-US" altLang="zh-CN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ICCV 2019</a:t>
            </a:r>
            <a:r>
              <a:rPr lang="en-US" altLang="zh-CN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zh-CN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36E661-E9C5-454B-A89F-FA9EECA3BB6E}"/>
              </a:ext>
            </a:extLst>
          </p:cNvPr>
          <p:cNvSpPr txBox="1"/>
          <p:nvPr/>
        </p:nvSpPr>
        <p:spPr>
          <a:xfrm>
            <a:off x="1452408" y="1037891"/>
            <a:ext cx="92829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 smtClean="0"/>
              <a:t>Class Center Block</a:t>
            </a:r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zh-CN" altLang="en-US" sz="2000" dirty="0" smtClean="0"/>
              <a:t>允许</a:t>
            </a:r>
            <a:r>
              <a:rPr lang="zh-CN" altLang="en-US" sz="2000" dirty="0"/>
              <a:t>像素从全局角度理解每个类的总体表征，训练时加入了监督信号，可以帮助模型</a:t>
            </a:r>
            <a:r>
              <a:rPr lang="zh-CN" altLang="en-US" sz="2000" dirty="0" smtClean="0"/>
              <a:t>学习可</a:t>
            </a:r>
            <a:r>
              <a:rPr lang="zh-CN" altLang="en-US" sz="2000" dirty="0"/>
              <a:t>判别特征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457200" indent="-457200">
              <a:lnSpc>
                <a:spcPct val="125000"/>
              </a:lnSpc>
              <a:buAutoNum type="arabicPeriod"/>
            </a:pPr>
            <a:r>
              <a:rPr lang="zh-CN" altLang="en-US" sz="2000" dirty="0" smtClean="0"/>
              <a:t>可以</a:t>
            </a:r>
            <a:r>
              <a:rPr lang="zh-CN" altLang="en-US" sz="2000" dirty="0"/>
              <a:t>帮助检查一个像素和每个类别中心的一致性。</a:t>
            </a:r>
            <a:endParaRPr lang="en-US" altLang="zh-CN" sz="20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819" y="2818653"/>
            <a:ext cx="59721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7828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64235" y="360680"/>
            <a:ext cx="11616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ACFNet</a:t>
            </a:r>
            <a:endParaRPr 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37693" y="268347"/>
            <a:ext cx="869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Zhang, F., et al. (2019).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ACFNet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Attentional Class Feature Network for Semantic Segmentation. </a:t>
            </a:r>
            <a:r>
              <a:rPr lang="en-US" altLang="zh-CN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ICCV 2019</a:t>
            </a:r>
            <a:r>
              <a:rPr lang="en-US" altLang="zh-CN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zh-CN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36E661-E9C5-454B-A89F-FA9EECA3BB6E}"/>
              </a:ext>
            </a:extLst>
          </p:cNvPr>
          <p:cNvSpPr txBox="1"/>
          <p:nvPr/>
        </p:nvSpPr>
        <p:spPr>
          <a:xfrm>
            <a:off x="1452408" y="1037891"/>
            <a:ext cx="9282999" cy="833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 smtClean="0"/>
              <a:t>Class Attention Block</a:t>
            </a:r>
          </a:p>
          <a:p>
            <a:pPr>
              <a:lnSpc>
                <a:spcPct val="125000"/>
              </a:lnSpc>
            </a:pPr>
            <a:r>
              <a:rPr lang="zh-CN" altLang="en-US" sz="2000" dirty="0"/>
              <a:t>如果粗分割错分一个像素，就需要更注意错误的类别来检查特征一致性。</a:t>
            </a:r>
            <a:endParaRPr lang="en-US" altLang="zh-CN" sz="20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219" y="2339853"/>
            <a:ext cx="56673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6821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64235" y="360680"/>
            <a:ext cx="11616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ACFNet</a:t>
            </a:r>
            <a:endParaRPr 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37693" y="268347"/>
            <a:ext cx="869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Zhang, F., et al. (2019).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ACFNet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Attentional Class Feature Network for Semantic Segmentation. </a:t>
            </a:r>
            <a:r>
              <a:rPr lang="en-US" altLang="zh-CN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ICCV 2019</a:t>
            </a:r>
            <a:r>
              <a:rPr lang="en-US" altLang="zh-CN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zh-CN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36E661-E9C5-454B-A89F-FA9EECA3BB6E}"/>
              </a:ext>
            </a:extLst>
          </p:cNvPr>
          <p:cNvSpPr txBox="1"/>
          <p:nvPr/>
        </p:nvSpPr>
        <p:spPr>
          <a:xfrm>
            <a:off x="1452408" y="1037891"/>
            <a:ext cx="9282999" cy="443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/>
              <a:t>不同 </a:t>
            </a:r>
            <a:r>
              <a:rPr lang="en-US" altLang="zh-CN" sz="2000" dirty="0" smtClean="0"/>
              <a:t>Attention </a:t>
            </a:r>
            <a:r>
              <a:rPr lang="zh-CN" altLang="en-US" sz="2000" dirty="0" smtClean="0"/>
              <a:t>模块</a:t>
            </a:r>
            <a:endParaRPr lang="en-US" altLang="zh-CN" sz="20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492" y="1712201"/>
            <a:ext cx="3737791" cy="47610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79" y="1604687"/>
            <a:ext cx="3192811" cy="47146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385" y="1351930"/>
            <a:ext cx="3509857" cy="522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2333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64235" y="36068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</a:t>
            </a:r>
            <a:endParaRPr 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24" b="50227"/>
          <a:stretch/>
        </p:blipFill>
        <p:spPr>
          <a:xfrm>
            <a:off x="376420" y="1897167"/>
            <a:ext cx="3421858" cy="34133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70" b="50513"/>
          <a:stretch/>
        </p:blipFill>
        <p:spPr>
          <a:xfrm>
            <a:off x="4262618" y="1897167"/>
            <a:ext cx="3439443" cy="33938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52" b="50769"/>
          <a:stretch/>
        </p:blipFill>
        <p:spPr>
          <a:xfrm>
            <a:off x="8166401" y="1915737"/>
            <a:ext cx="3413066" cy="33762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E36E661-E9C5-454B-A89F-FA9EECA3BB6E}"/>
              </a:ext>
            </a:extLst>
          </p:cNvPr>
          <p:cNvSpPr txBox="1"/>
          <p:nvPr/>
        </p:nvSpPr>
        <p:spPr>
          <a:xfrm>
            <a:off x="1376011" y="5416461"/>
            <a:ext cx="1422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 smtClean="0"/>
              <a:t>Stage1 out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36E661-E9C5-454B-A89F-FA9EECA3BB6E}"/>
              </a:ext>
            </a:extLst>
          </p:cNvPr>
          <p:cNvSpPr txBox="1"/>
          <p:nvPr/>
        </p:nvSpPr>
        <p:spPr>
          <a:xfrm>
            <a:off x="5716378" y="5416461"/>
            <a:ext cx="5319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 err="1" smtClean="0"/>
              <a:t>ir</a:t>
            </a:r>
            <a:endParaRPr lang="en-US" altLang="zh-CN" sz="2000" dirty="0" smtClean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36E661-E9C5-454B-A89F-FA9EECA3BB6E}"/>
              </a:ext>
            </a:extLst>
          </p:cNvPr>
          <p:cNvSpPr txBox="1"/>
          <p:nvPr/>
        </p:nvSpPr>
        <p:spPr>
          <a:xfrm>
            <a:off x="9051691" y="5416461"/>
            <a:ext cx="19474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 smtClean="0"/>
              <a:t>Stage1 out * </a:t>
            </a:r>
            <a:r>
              <a:rPr lang="en-US" altLang="zh-CN" sz="2000" dirty="0" err="1" smtClean="0"/>
              <a:t>ir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77242104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64235" y="36068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</a:t>
            </a:r>
            <a:endParaRPr 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36E661-E9C5-454B-A89F-FA9EECA3BB6E}"/>
              </a:ext>
            </a:extLst>
          </p:cNvPr>
          <p:cNvSpPr txBox="1"/>
          <p:nvPr/>
        </p:nvSpPr>
        <p:spPr>
          <a:xfrm>
            <a:off x="1376011" y="5416461"/>
            <a:ext cx="1422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 smtClean="0"/>
              <a:t>Stage1 out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36E661-E9C5-454B-A89F-FA9EECA3BB6E}"/>
              </a:ext>
            </a:extLst>
          </p:cNvPr>
          <p:cNvSpPr txBox="1"/>
          <p:nvPr/>
        </p:nvSpPr>
        <p:spPr>
          <a:xfrm>
            <a:off x="5716378" y="5416461"/>
            <a:ext cx="5319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 err="1" smtClean="0"/>
              <a:t>ir</a:t>
            </a:r>
            <a:endParaRPr lang="en-US" altLang="zh-CN" sz="2000" dirty="0" smtClean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36E661-E9C5-454B-A89F-FA9EECA3BB6E}"/>
              </a:ext>
            </a:extLst>
          </p:cNvPr>
          <p:cNvSpPr txBox="1"/>
          <p:nvPr/>
        </p:nvSpPr>
        <p:spPr>
          <a:xfrm>
            <a:off x="9051691" y="5416461"/>
            <a:ext cx="19474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 smtClean="0"/>
              <a:t>Stage1 out * </a:t>
            </a:r>
            <a:r>
              <a:rPr lang="en-US" altLang="zh-CN" sz="2000" dirty="0" err="1" smtClean="0"/>
              <a:t>ir</a:t>
            </a:r>
            <a:endParaRPr lang="en-US" altLang="zh-CN" sz="20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15" b="50128"/>
          <a:stretch/>
        </p:blipFill>
        <p:spPr>
          <a:xfrm>
            <a:off x="358835" y="1897167"/>
            <a:ext cx="3457028" cy="34202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15" b="50000"/>
          <a:stretch/>
        </p:blipFill>
        <p:spPr>
          <a:xfrm>
            <a:off x="4253825" y="1897167"/>
            <a:ext cx="3457028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15" b="50000"/>
          <a:stretch/>
        </p:blipFill>
        <p:spPr>
          <a:xfrm>
            <a:off x="8148815" y="1897167"/>
            <a:ext cx="345702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9323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更多作品请在稻壳儿搜索艺随风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1973</TotalTime>
  <Words>241</Words>
  <Application>Microsoft Office PowerPoint</Application>
  <PresentationFormat>宽屏</PresentationFormat>
  <Paragraphs>28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宋体</vt:lpstr>
      <vt:lpstr>微软雅黑</vt:lpstr>
      <vt:lpstr>Arial</vt:lpstr>
      <vt:lpstr>Calibri</vt:lpstr>
      <vt:lpstr>更多作品请在稻壳儿搜索艺随风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xin lan</cp:lastModifiedBy>
  <cp:revision>216</cp:revision>
  <dcterms:created xsi:type="dcterms:W3CDTF">2017-03-07T08:54:00Z</dcterms:created>
  <dcterms:modified xsi:type="dcterms:W3CDTF">2019-12-12T03:00:48Z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